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2" r:id="rId3"/>
    <p:sldId id="296" r:id="rId4"/>
    <p:sldId id="290" r:id="rId5"/>
    <p:sldId id="297" r:id="rId6"/>
    <p:sldId id="291" r:id="rId7"/>
    <p:sldId id="292" r:id="rId8"/>
    <p:sldId id="298" r:id="rId9"/>
    <p:sldId id="299" r:id="rId10"/>
    <p:sldId id="300" r:id="rId11"/>
    <p:sldId id="304" r:id="rId12"/>
    <p:sldId id="305" r:id="rId13"/>
    <p:sldId id="301" r:id="rId14"/>
    <p:sldId id="302" r:id="rId15"/>
    <p:sldId id="306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15C7-5746-44C4-B11D-17FB9CD5AE60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620000" cy="1371600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Arial" pitchFamily="34" charset="0"/>
                <a:cs typeface="Arial" pitchFamily="34" charset="0"/>
              </a:rPr>
              <a:t>Establishing and capacity building of the Southern Serbian-Academy and the National Conference for Vocational Higher Education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r>
              <a:rPr lang="en-US" sz="1800" b="1" i="1" dirty="0">
                <a:latin typeface="Arial" pitchFamily="34" charset="0"/>
                <a:cs typeface="Arial" pitchFamily="34" charset="0"/>
              </a:rPr>
              <a:t>517200-1-2011-1-BE-TEMPUS-SMGR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3429000"/>
          </a:xfrm>
        </p:spPr>
        <p:txBody>
          <a:bodyPr>
            <a:noAutofit/>
          </a:bodyPr>
          <a:lstStyle/>
          <a:p>
            <a:pPr algn="ctr"/>
            <a:endParaRPr lang="sr-Latn-RS" sz="4800" b="1" dirty="0" smtClean="0"/>
          </a:p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Digitalnim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veštinama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uspeha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ECDL </a:t>
            </a:r>
            <a:endParaRPr lang="sr-Latn-RS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- European Computer Driving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Licence</a:t>
            </a:r>
            <a:endParaRPr lang="en-US" sz="3200" b="1" dirty="0"/>
          </a:p>
        </p:txBody>
      </p:sp>
      <p:pic>
        <p:nvPicPr>
          <p:cNvPr id="4" name="Picture 3" descr="ec-TEMPUS_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25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77000" y="49530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prof.dr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Ljubic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Diković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172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latin typeface="Arial" pitchFamily="34" charset="0"/>
                <a:cs typeface="Arial" pitchFamily="34" charset="0"/>
              </a:rPr>
              <a:t>Užice, 05.07.2015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eSkills for Jobs 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76800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>
                <a:latin typeface="Arial" pitchFamily="34" charset="0"/>
                <a:cs typeface="Arial" pitchFamily="34" charset="0"/>
              </a:rPr>
              <a:t>Primer ECDL startnog sertifikata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ecdl.rs/diplome/images/new/big/start-uzor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47775"/>
            <a:ext cx="8048625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15625" r="29722" b="15625"/>
          <a:stretch>
            <a:fillRect/>
          </a:stretch>
        </p:blipFill>
        <p:spPr bwMode="auto">
          <a:xfrm>
            <a:off x="228600" y="266700"/>
            <a:ext cx="6858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ECDL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ISPIT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Ispit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svake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oblasti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polaže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posebno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Ispit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minuta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Zadatak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pitanja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36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pitanja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ispit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položili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potrebno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tačno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uradite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75%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zadatih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pitanja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 b="1" i="1" dirty="0" smtClean="0">
                <a:latin typeface="Arial" pitchFamily="34" charset="0"/>
                <a:cs typeface="Arial" pitchFamily="34" charset="0"/>
              </a:rPr>
              <a:t>Zašto ECDL?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vi-VN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525963"/>
          </a:xfrm>
        </p:spPr>
        <p:txBody>
          <a:bodyPr>
            <a:noAutofit/>
          </a:bodyPr>
          <a:lstStyle/>
          <a:p>
            <a:r>
              <a:rPr lang="vi-VN" sz="2400" dirty="0" smtClean="0"/>
              <a:t>ECDL predstavlja međunarodni standard informatičke pismenosti. </a:t>
            </a:r>
            <a:endParaRPr lang="sr-Latn-RS" sz="2400" dirty="0" smtClean="0"/>
          </a:p>
          <a:p>
            <a:r>
              <a:rPr lang="vi-VN" sz="2400" dirty="0" smtClean="0"/>
              <a:t>Sa preko 15 miliona kandidata u 148 zemalja ECDL standard predstavlja najrasprostranjeniji standard informatičke pismenosti na svetu.</a:t>
            </a:r>
          </a:p>
          <a:p>
            <a:r>
              <a:rPr lang="vi-VN" sz="2400" dirty="0" smtClean="0"/>
              <a:t>ECDL sertifikacioni program je:</a:t>
            </a:r>
          </a:p>
          <a:p>
            <a:r>
              <a:rPr lang="vi-VN" sz="2400" dirty="0" smtClean="0"/>
              <a:t>Međunarodno priznat</a:t>
            </a:r>
          </a:p>
          <a:p>
            <a:r>
              <a:rPr lang="vi-VN" sz="2400" dirty="0" smtClean="0"/>
              <a:t>Zasnovan na primeni visokih standarda kvaliteta</a:t>
            </a:r>
          </a:p>
          <a:p>
            <a:r>
              <a:rPr lang="vi-VN" sz="2400" dirty="0" smtClean="0"/>
              <a:t>Dostupan za različite nivoe IKT znanja – program</a:t>
            </a:r>
          </a:p>
          <a:p>
            <a:r>
              <a:rPr lang="vi-VN" sz="2400" dirty="0" smtClean="0"/>
              <a:t>Usklađen sa potrebama tržišta rada i tehnološkim napredkom</a:t>
            </a:r>
            <a:endParaRPr lang="sr-Latn-RS" sz="2400" dirty="0" smtClean="0"/>
          </a:p>
          <a:p>
            <a:pPr algn="r">
              <a:buNone/>
            </a:pPr>
            <a:r>
              <a:rPr lang="en-US" sz="2400" dirty="0" smtClean="0"/>
              <a:t>http://ecdl.rs/index.htm</a:t>
            </a:r>
            <a:endParaRPr lang="en-US" sz="2400" dirty="0"/>
          </a:p>
        </p:txBody>
      </p:sp>
      <p:pic>
        <p:nvPicPr>
          <p:cNvPr id="23554" name="Picture 2" descr="Image result for ec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cdl.org/media/Online-Essentials-637p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6388878" cy="1514475"/>
          </a:xfrm>
          <a:prstGeom prst="rect">
            <a:avLst/>
          </a:prstGeom>
          <a:noFill/>
        </p:spPr>
      </p:pic>
      <p:pic>
        <p:nvPicPr>
          <p:cNvPr id="6" name="Picture 2" descr="http://www.ecdl.org/media/Computer-Essentials-637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395943" cy="1516150"/>
          </a:xfrm>
          <a:prstGeom prst="rect">
            <a:avLst/>
          </a:prstGeom>
          <a:noFill/>
        </p:spPr>
      </p:pic>
      <p:pic>
        <p:nvPicPr>
          <p:cNvPr id="26628" name="Picture 4" descr="http://www.ecdl.org/media/Word-Processing-637p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6400800" cy="1438275"/>
          </a:xfrm>
          <a:prstGeom prst="rect">
            <a:avLst/>
          </a:prstGeom>
          <a:noFill/>
        </p:spPr>
      </p:pic>
      <p:pic>
        <p:nvPicPr>
          <p:cNvPr id="26630" name="Picture 6" descr="http://www.ecdl.org/media/Spreadsheets-637p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19725"/>
            <a:ext cx="6477000" cy="1438275"/>
          </a:xfrm>
          <a:prstGeom prst="rect">
            <a:avLst/>
          </a:prstGeom>
          <a:noFill/>
        </p:spPr>
      </p:pic>
      <p:pic>
        <p:nvPicPr>
          <p:cNvPr id="26632" name="Picture 8" descr="https://upload.wikimedia.org/wikipedia/commons/thumb/e/ef/ECDL_Programmes_Logo.jpg/220px-ECDL_Programme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609600"/>
            <a:ext cx="2095500" cy="1152526"/>
          </a:xfrm>
          <a:prstGeom prst="rect">
            <a:avLst/>
          </a:prstGeom>
          <a:noFill/>
        </p:spPr>
      </p:pic>
      <p:pic>
        <p:nvPicPr>
          <p:cNvPr id="26634" name="Picture 10" descr="https://upload.wikimedia.org/wikipedia/commons/thumb/e/ef/ECDL_Programmes_Logo.jpg/220px-ECDL_Programme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2209800"/>
            <a:ext cx="2095500" cy="1152526"/>
          </a:xfrm>
          <a:prstGeom prst="rect">
            <a:avLst/>
          </a:prstGeom>
          <a:noFill/>
        </p:spPr>
      </p:pic>
      <p:pic>
        <p:nvPicPr>
          <p:cNvPr id="26636" name="Picture 12" descr="https://upload.wikimedia.org/wikipedia/commons/thumb/e/ef/ECDL_Programmes_Logo.jpg/220px-ECDL_Programme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3886200"/>
            <a:ext cx="2095500" cy="1152526"/>
          </a:xfrm>
          <a:prstGeom prst="rect">
            <a:avLst/>
          </a:prstGeom>
          <a:noFill/>
        </p:spPr>
      </p:pic>
      <p:pic>
        <p:nvPicPr>
          <p:cNvPr id="26638" name="Picture 14" descr="https://upload.wikimedia.org/wikipedia/commons/thumb/e/ef/ECDL_Programmes_Logo.jpg/220px-ECDL_Programme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5562600"/>
            <a:ext cx="2095500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Institucije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kompanije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Srbiji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zahtevaju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ECDL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svojih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zaposlenih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2010</a:t>
            </a:r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.god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80060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Ministarstva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odbrane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finansija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inostranih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poslova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zdravlja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zapošljavanje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...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Republički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zavod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tržište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Telekom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Srbija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Elektroprivreda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Srbije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PTT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Srbija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Železnice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Srbije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JAT,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Infostan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Energoprojekt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NIS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Petrohemija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Privredne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komore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Gradski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zavod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informatiku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statistiku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Repubički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geodetski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zavod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Srbije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Republička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agencija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razvoj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malih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srednjih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preduzeća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cdl.org/media/Profile-Fin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1"/>
            <a:ext cx="4800600" cy="672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458200" cy="4191000"/>
          </a:xfrm>
        </p:spPr>
        <p:txBody>
          <a:bodyPr>
            <a:noAutofit/>
          </a:bodyPr>
          <a:lstStyle/>
          <a:p>
            <a:pPr algn="just"/>
            <a:r>
              <a:rPr lang="vi-VN" sz="2400" dirty="0" smtClean="0">
                <a:latin typeface="Arial" pitchFamily="34" charset="0"/>
                <a:cs typeface="Arial" pitchFamily="34" charset="0"/>
              </a:rPr>
              <a:t>ECDL (</a:t>
            </a:r>
            <a:r>
              <a:rPr lang="vi-V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European Computer Driving Licence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) je standard kojim se na nivou EU definiše jedinstven okvir informatičkih znanja i veština krajnjih korisnika računara.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vi-VN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ECDL sertifikat potvrđuje potpunu kompetentnost za korišćenje računara i osnovnih programskih aplikacija u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vakodnevnom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radu.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sr-Latn-RS" sz="36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sr-Latn-RS" sz="36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vi-VN" sz="3600" b="1" dirty="0" smtClean="0">
                <a:latin typeface="Arial" pitchFamily="34" charset="0"/>
                <a:ea typeface="+mj-ea"/>
                <a:cs typeface="Arial" pitchFamily="34" charset="0"/>
              </a:rPr>
              <a:t>Šta je ECDL?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Koje tematske celine obuhvata ECDL?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283" t="38542" r="31479" b="34375"/>
          <a:stretch>
            <a:fillRect/>
          </a:stretch>
        </p:blipFill>
        <p:spPr bwMode="auto">
          <a:xfrm>
            <a:off x="533400" y="1547884"/>
            <a:ext cx="8382000" cy="325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b="1" dirty="0" smtClean="0">
                <a:latin typeface="Arial" pitchFamily="34" charset="0"/>
                <a:cs typeface="Arial" pitchFamily="34" charset="0"/>
              </a:rPr>
              <a:t>Kome je potreban ECDL sertifikat?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r>
              <a:rPr lang="vi-VN" sz="2400" dirty="0" smtClean="0"/>
              <a:t> U eri savremenog društva zasnovanog na znanju posedovanje informatičkih znanja i veština je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neizostavni, podrazumevani </a:t>
            </a:r>
            <a:r>
              <a:rPr lang="vi-VN" sz="2400" dirty="0" smtClean="0"/>
              <a:t>faktor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u poslovnom svetu</a:t>
            </a:r>
            <a:r>
              <a:rPr lang="sr-Latn-RS" sz="2400" dirty="0" smtClean="0"/>
              <a:t>.</a:t>
            </a:r>
          </a:p>
          <a:p>
            <a:pPr>
              <a:buNone/>
            </a:pPr>
            <a:endParaRPr lang="vi-VN" sz="2400" dirty="0" smtClean="0"/>
          </a:p>
          <a:p>
            <a:r>
              <a:rPr lang="vi-VN" sz="2400" dirty="0" smtClean="0"/>
              <a:t>Tržište rada</a:t>
            </a:r>
            <a:r>
              <a:rPr lang="sr-Latn-RS" sz="2400" dirty="0" smtClean="0"/>
              <a:t> </a:t>
            </a:r>
            <a:r>
              <a:rPr lang="vi-VN" sz="2400" dirty="0" smtClean="0"/>
              <a:t>od svakog pojedinca zahteva:</a:t>
            </a:r>
          </a:p>
          <a:p>
            <a:pPr lvl="1">
              <a:buFont typeface="Wingdings" pitchFamily="2" charset="2"/>
              <a:buChar char="Ø"/>
            </a:pPr>
            <a:r>
              <a:rPr lang="vi-VN" sz="2400" dirty="0" smtClean="0"/>
              <a:t>Poznavanje osnovnih računarskih aplikacija</a:t>
            </a:r>
            <a:endParaRPr lang="sr-Latn-RS" sz="2400" dirty="0" smtClean="0"/>
          </a:p>
          <a:p>
            <a:pPr lvl="1">
              <a:buFont typeface="Wingdings" pitchFamily="2" charset="2"/>
              <a:buChar char="Ø"/>
            </a:pPr>
            <a:r>
              <a:rPr lang="vi-VN" sz="2400" dirty="0" smtClean="0"/>
              <a:t>Sposobnost pronalaženja informacija na Internetu i korišćenje elektronskih medija </a:t>
            </a:r>
            <a:endParaRPr lang="sr-Latn-RS" sz="2400" dirty="0" smtClean="0"/>
          </a:p>
          <a:p>
            <a:pPr lvl="1">
              <a:buFont typeface="Wingdings" pitchFamily="2" charset="2"/>
              <a:buChar char="Ø"/>
            </a:pPr>
            <a:r>
              <a:rPr lang="vi-VN" sz="2400" dirty="0" smtClean="0"/>
              <a:t>Napredna znanja i veštine u oblasti IKT za efikasno korišćenje poslovnih aplikacija zasnovanih na primeni IKT </a:t>
            </a:r>
            <a:endParaRPr lang="sr-Latn-RS" sz="2400" dirty="0" smtClean="0"/>
          </a:p>
          <a:p>
            <a:pPr lvl="1">
              <a:buFont typeface="Wingdings" pitchFamily="2" charset="2"/>
              <a:buChar char="Ø"/>
            </a:pPr>
            <a:r>
              <a:rPr lang="vi-VN" sz="2400" dirty="0" smtClean="0"/>
              <a:t>Konstantno usavršavanje i profesionalni razvoj</a:t>
            </a:r>
            <a:endParaRPr lang="vi-V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Osnovni modul: 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Osnove korišćenja računara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791200"/>
          </a:xfrm>
        </p:spPr>
        <p:txBody>
          <a:bodyPr>
            <a:noAutofit/>
          </a:bodyPr>
          <a:lstStyle/>
          <a:p>
            <a:r>
              <a:rPr lang="vi-VN" sz="2400" b="1" dirty="0" smtClean="0"/>
              <a:t>Po završetku modula kandidat će biti u mogućnosti da:</a:t>
            </a:r>
          </a:p>
          <a:p>
            <a:r>
              <a:rPr lang="vi-VN" sz="2400" dirty="0" smtClean="0"/>
              <a:t>Razume osnovne koncepte IKT, računare, uređaje i softvere.</a:t>
            </a:r>
          </a:p>
          <a:p>
            <a:r>
              <a:rPr lang="vi-VN" sz="2400" dirty="0" smtClean="0"/>
              <a:t>Prilagodi glavna podešavanja operativnog sistema.</a:t>
            </a:r>
          </a:p>
          <a:p>
            <a:r>
              <a:rPr lang="vi-VN" sz="2400" dirty="0" smtClean="0"/>
              <a:t>Poznaje osnovne koncepte organizacije fajlova i da efikasno organizuje fajlove i foldere.</a:t>
            </a:r>
          </a:p>
          <a:p>
            <a:r>
              <a:rPr lang="vi-VN" sz="2400" dirty="0" smtClean="0"/>
              <a:t>Razume osnovne koncepte skladištenja podataka</a:t>
            </a:r>
            <a:r>
              <a:rPr lang="sr-Latn-RS" sz="2400" dirty="0" smtClean="0"/>
              <a:t>, </a:t>
            </a:r>
            <a:r>
              <a:rPr lang="vi-VN" sz="2400" dirty="0" smtClean="0"/>
              <a:t>koristi programe za pakovanje (compress) i raspakivanje (extract) velikih fajlova.</a:t>
            </a:r>
          </a:p>
          <a:p>
            <a:r>
              <a:rPr lang="vi-VN" sz="2400" dirty="0" smtClean="0"/>
              <a:t>Razume koncepte mreže i opcije povezivanja.</a:t>
            </a:r>
          </a:p>
          <a:p>
            <a:r>
              <a:rPr lang="vi-VN" sz="2400" dirty="0" smtClean="0"/>
              <a:t>Razume značaj zaštite podataka i uređaja od zlonamernih programa (malware) i značaj pravljenja kopije podataka (back up).</a:t>
            </a:r>
          </a:p>
          <a:p>
            <a:r>
              <a:rPr lang="vi-VN" sz="2400" dirty="0" smtClean="0"/>
              <a:t>Razume ekološke (green IT) i zdravstvene aspekte IKT.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Osnove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korišćenja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interneta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>
            <a:noAutofit/>
          </a:bodyPr>
          <a:lstStyle/>
          <a:p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završetku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modula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kandidat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mogućnosti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Razume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pojam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pretraživača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onlajn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koncepte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bezbednosti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Koristi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pretraživač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upravlja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podešavanjima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obeleživačima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rezultatima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pretrage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(outputs)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Efikasno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pronalazi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internetu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procenjuje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sadržaj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sajta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Razume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osnovna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pitanja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autorskih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zaštite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podataka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Razume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koncepte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onlajn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zajednica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komunikacije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maila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Šalje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prima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upravlja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e-mail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porukama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njihovim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podešavanjima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Standardni modul: 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Prezentacije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Autofit/>
          </a:bodyPr>
          <a:lstStyle/>
          <a:p>
            <a:pPr algn="just"/>
            <a:r>
              <a:rPr lang="vi-VN" sz="2400" dirty="0" smtClean="0"/>
              <a:t>Prezentacije, zahteva od kandidata da pokaže sposobnost u korišćenju softvera za rad sa prezentacijama. </a:t>
            </a:r>
            <a:endParaRPr lang="sr-Latn-RS" sz="2400" dirty="0" smtClean="0"/>
          </a:p>
          <a:p>
            <a:pPr algn="just"/>
            <a:r>
              <a:rPr lang="vi-VN" sz="2400" dirty="0" smtClean="0"/>
              <a:t>Kandidat bi trebalo da bude u stanju da: </a:t>
            </a:r>
            <a:endParaRPr lang="sr-Latn-RS" sz="2400" dirty="0" smtClean="0"/>
          </a:p>
          <a:p>
            <a:pPr algn="just"/>
            <a:r>
              <a:rPr lang="vi-VN" sz="2400" dirty="0" smtClean="0"/>
              <a:t>Upravlja prezentacijama i sačuva ih u različitim formatima.</a:t>
            </a:r>
            <a:endParaRPr lang="sr-Latn-RS" sz="2400" dirty="0" smtClean="0"/>
          </a:p>
          <a:p>
            <a:pPr algn="just"/>
            <a:r>
              <a:rPr lang="vi-VN" sz="2400" dirty="0" smtClean="0"/>
              <a:t>Razume različite prikaze prezentacija i kada koji da upotrebi, izabere različite rasporede i izglede slajdova. </a:t>
            </a:r>
            <a:endParaRPr lang="sr-Latn-RS" sz="2400" dirty="0" smtClean="0"/>
          </a:p>
          <a:p>
            <a:pPr algn="just"/>
            <a:r>
              <a:rPr lang="vi-VN" sz="2400" dirty="0" smtClean="0"/>
              <a:t>Unese, izmeni i oblikuje tekst u prezentacijama. </a:t>
            </a:r>
            <a:endParaRPr lang="sr-Latn-RS" sz="2400" dirty="0" smtClean="0"/>
          </a:p>
          <a:p>
            <a:pPr algn="just"/>
            <a:r>
              <a:rPr lang="vi-VN" sz="2400" dirty="0" smtClean="0"/>
              <a:t>Izabere, napravi i oblikuje grafikone radi smislenog prikaza informacija. </a:t>
            </a:r>
            <a:endParaRPr lang="sr-Latn-RS" sz="2400" dirty="0" smtClean="0"/>
          </a:p>
          <a:p>
            <a:pPr algn="just"/>
            <a:r>
              <a:rPr lang="vi-VN" sz="2400" dirty="0" smtClean="0"/>
              <a:t>Umetne i izmeni slike i crteže. </a:t>
            </a:r>
            <a:endParaRPr lang="sr-Latn-RS" sz="2400" dirty="0" smtClean="0"/>
          </a:p>
          <a:p>
            <a:pPr algn="just"/>
            <a:r>
              <a:rPr lang="vi-VN" sz="2400" dirty="0" smtClean="0"/>
              <a:t>Primeni animacije i efekte prelaza</a:t>
            </a:r>
            <a:r>
              <a:rPr lang="sr-Latn-RS" sz="2400" dirty="0" smtClean="0"/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Autofit/>
          </a:bodyPr>
          <a:lstStyle/>
          <a:p>
            <a:pPr algn="just"/>
            <a:r>
              <a:rPr lang="vi-VN" sz="2400" dirty="0" smtClean="0"/>
              <a:t>Modul podrazumeva da kandidat razume osnovne oblasti kada je u pitanju planiranje i dizajn prezentacija. </a:t>
            </a:r>
            <a:endParaRPr lang="sr-Latn-RS" sz="2400" dirty="0" smtClean="0"/>
          </a:p>
          <a:p>
            <a:pPr algn="just"/>
            <a:endParaRPr lang="sr-Latn-RS" sz="2400" dirty="0" smtClean="0"/>
          </a:p>
          <a:p>
            <a:pPr algn="just"/>
            <a:r>
              <a:rPr lang="vi-VN" sz="2400" dirty="0" smtClean="0"/>
              <a:t>Kandidat bi trebao da bude u mogućnosti da realizuje najveći potencijal alata prezentacije i da izvodi izlazne podatke koristeći napredno formatiranje i layout tehnike, kao i da koristi efekte multimedije. </a:t>
            </a:r>
            <a:endParaRPr lang="sr-Latn-RS" sz="2400" dirty="0" smtClean="0"/>
          </a:p>
          <a:p>
            <a:pPr algn="just">
              <a:buNone/>
            </a:pPr>
            <a:endParaRPr lang="sr-Latn-RS" sz="2400" dirty="0" smtClean="0"/>
          </a:p>
          <a:p>
            <a:pPr algn="just"/>
            <a:r>
              <a:rPr lang="vi-VN" sz="2400" dirty="0" smtClean="0"/>
              <a:t>Kandidat će biti u mogućnosti da kreira napredne dijagrame/grafikone i da poboljša prezentaciju koristeći alate crteža i image-a. </a:t>
            </a:r>
            <a:endParaRPr lang="sr-Latn-RS" sz="2400" dirty="0" smtClean="0"/>
          </a:p>
          <a:p>
            <a:pPr algn="just">
              <a:buNone/>
            </a:pPr>
            <a:endParaRPr lang="sr-Latn-RS" sz="2400" dirty="0" smtClean="0"/>
          </a:p>
          <a:p>
            <a:pPr algn="just"/>
            <a:r>
              <a:rPr lang="vi-VN" sz="2400" dirty="0" smtClean="0"/>
              <a:t>Kandidat će takođe biti u mogućnosti da kreira i koristi makro naredbe unutar aplikacije prezentacije.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Napredni modul: 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Prezentacije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Testni centri u Užicu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339" t="54167" r="31479" b="28125"/>
          <a:stretch>
            <a:fillRect/>
          </a:stretch>
        </p:blipFill>
        <p:spPr bwMode="auto">
          <a:xfrm>
            <a:off x="152400" y="1524000"/>
            <a:ext cx="8610600" cy="21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rogram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8" y="4038600"/>
            <a:ext cx="890904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530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Establishing and capacity building of the Southern Serbian-Academy and the National Conference for Vocational Higher Education   517200-1-2011-1-BE-TEMPUS-SMGR </vt:lpstr>
      <vt:lpstr>ECDL (European Computer Driving Licence) je standard kojim se na nivou EU definiše jedinstven okvir informatičkih znanja i veština krajnjih korisnika računara.    ECDL sertifikat potvrđuje potpunu kompetentnost za korišćenje računara i osnovnih programskih aplikacija u svakodnevnom radu.</vt:lpstr>
      <vt:lpstr>Koje tematske celine obuhvata ECDL?</vt:lpstr>
      <vt:lpstr>Kome je potreban ECDL sertifikat? </vt:lpstr>
      <vt:lpstr>Osnovni modul: Osnove korišćenja računara  </vt:lpstr>
      <vt:lpstr>Osnove korišćenja interneta </vt:lpstr>
      <vt:lpstr>Standardni modul: Prezentacije  </vt:lpstr>
      <vt:lpstr>Napredni modul: Prezentacije  </vt:lpstr>
      <vt:lpstr>Testni centri u Užicu</vt:lpstr>
      <vt:lpstr>Primer ECDL startnog sertifikata</vt:lpstr>
      <vt:lpstr>Slide 11</vt:lpstr>
      <vt:lpstr>ECDL ISPIT</vt:lpstr>
      <vt:lpstr>Zašto ECDL? </vt:lpstr>
      <vt:lpstr>Slide 14</vt:lpstr>
      <vt:lpstr>Institucije i kompanije u Srbiji koje zahtevaju ECDL od svojih zaposlenih, od 2010.god: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VPTS</dc:creator>
  <cp:lastModifiedBy>Pedja</cp:lastModifiedBy>
  <cp:revision>136</cp:revision>
  <dcterms:created xsi:type="dcterms:W3CDTF">2015-03-08T17:25:45Z</dcterms:created>
  <dcterms:modified xsi:type="dcterms:W3CDTF">2015-07-10T10:08:18Z</dcterms:modified>
</cp:coreProperties>
</file>